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79080" autoAdjust="0"/>
  </p:normalViewPr>
  <p:slideViewPr>
    <p:cSldViewPr snapToGrid="0">
      <p:cViewPr varScale="1">
        <p:scale>
          <a:sx n="46" d="100"/>
          <a:sy n="46" d="100"/>
        </p:scale>
        <p:origin x="54"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5D896-2EDF-4F6E-A632-49000CF03234}">
      <dsp:nvSpPr>
        <dsp:cNvPr id="0" name=""/>
        <dsp:cNvSpPr/>
      </dsp:nvSpPr>
      <dsp:spPr>
        <a:xfrm>
          <a:off x="1494395" y="1591807"/>
          <a:ext cx="2660886" cy="135778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Pending</a:t>
          </a:r>
          <a:endParaRPr lang="en-US" sz="3500" kern="1200" dirty="0"/>
        </a:p>
      </dsp:txBody>
      <dsp:txXfrm>
        <a:off x="1560677" y="1658089"/>
        <a:ext cx="2528322" cy="1225224"/>
      </dsp:txXfrm>
    </dsp:sp>
    <dsp:sp modelId="{CB7DA74E-3A86-4784-9718-5839C9D57469}">
      <dsp:nvSpPr>
        <dsp:cNvPr id="0" name=""/>
        <dsp:cNvSpPr/>
      </dsp:nvSpPr>
      <dsp:spPr>
        <a:xfrm rot="20753332">
          <a:off x="4118431" y="1638512"/>
          <a:ext cx="2442375" cy="0"/>
        </a:xfrm>
        <a:custGeom>
          <a:avLst/>
          <a:gdLst/>
          <a:ahLst/>
          <a:cxnLst/>
          <a:rect l="0" t="0" r="0" b="0"/>
          <a:pathLst>
            <a:path>
              <a:moveTo>
                <a:pt x="0" y="0"/>
              </a:moveTo>
              <a:lnTo>
                <a:pt x="2442375"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2A19E630-41AA-4271-9FBC-A8A9239930B3}">
      <dsp:nvSpPr>
        <dsp:cNvPr id="0" name=""/>
        <dsp:cNvSpPr/>
      </dsp:nvSpPr>
      <dsp:spPr>
        <a:xfrm>
          <a:off x="6523956" y="99834"/>
          <a:ext cx="2605888" cy="1826805"/>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Fulfilled</a:t>
          </a:r>
          <a:endParaRPr lang="en-US" sz="3500" kern="1200" dirty="0"/>
        </a:p>
      </dsp:txBody>
      <dsp:txXfrm>
        <a:off x="6613133" y="189011"/>
        <a:ext cx="2427534" cy="1648451"/>
      </dsp:txXfrm>
    </dsp:sp>
    <dsp:sp modelId="{1253804C-AD58-41E8-B3DB-84C250054EBB}">
      <dsp:nvSpPr>
        <dsp:cNvPr id="0" name=""/>
        <dsp:cNvSpPr/>
      </dsp:nvSpPr>
      <dsp:spPr>
        <a:xfrm rot="867387">
          <a:off x="4117300" y="2913158"/>
          <a:ext cx="2399096" cy="0"/>
        </a:xfrm>
        <a:custGeom>
          <a:avLst/>
          <a:gdLst/>
          <a:ahLst/>
          <a:cxnLst/>
          <a:rect l="0" t="0" r="0" b="0"/>
          <a:pathLst>
            <a:path>
              <a:moveTo>
                <a:pt x="0" y="0"/>
              </a:moveTo>
              <a:lnTo>
                <a:pt x="2399096" y="0"/>
              </a:lnTo>
            </a:path>
          </a:pathLst>
        </a:custGeom>
        <a:noFill/>
        <a:ln w="76200" cap="flat" cmpd="sng" algn="ctr">
          <a:solidFill>
            <a:scrgbClr r="0" g="0" b="0"/>
          </a:solidFill>
          <a:prstDash val="solid"/>
          <a:tailEnd type="triangle"/>
        </a:ln>
        <a:effectLst/>
      </dsp:spPr>
      <dsp:style>
        <a:lnRef idx="2">
          <a:scrgbClr r="0" g="0" b="0"/>
        </a:lnRef>
        <a:fillRef idx="0">
          <a:scrgbClr r="0" g="0" b="0"/>
        </a:fillRef>
        <a:effectRef idx="0">
          <a:scrgbClr r="0" g="0" b="0"/>
        </a:effectRef>
        <a:fontRef idx="minor"/>
      </dsp:style>
    </dsp:sp>
    <dsp:sp modelId="{D7FE1D76-60D0-4132-B52B-00030F892152}">
      <dsp:nvSpPr>
        <dsp:cNvPr id="0" name=""/>
        <dsp:cNvSpPr/>
      </dsp:nvSpPr>
      <dsp:spPr>
        <a:xfrm>
          <a:off x="6478416" y="2672226"/>
          <a:ext cx="2809283" cy="1805036"/>
        </a:xfrm>
        <a:prstGeom prst="roundRect">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88900" rIns="88900" bIns="88900" numCol="1" spcCol="1270" anchor="ctr" anchorCtr="0">
          <a:noAutofit/>
        </a:bodyPr>
        <a:lstStyle/>
        <a:p>
          <a:pPr lvl="0" algn="ctr" defTabSz="1555750">
            <a:lnSpc>
              <a:spcPct val="90000"/>
            </a:lnSpc>
            <a:spcBef>
              <a:spcPct val="0"/>
            </a:spcBef>
            <a:spcAft>
              <a:spcPct val="35000"/>
            </a:spcAft>
          </a:pPr>
          <a:r>
            <a:rPr lang="en-US" sz="3500" kern="1200" dirty="0" smtClean="0"/>
            <a:t>Rejected</a:t>
          </a:r>
          <a:endParaRPr lang="en-US" sz="3500" kern="1200" dirty="0"/>
        </a:p>
      </dsp:txBody>
      <dsp:txXfrm>
        <a:off x="6566531" y="2760341"/>
        <a:ext cx="2633053" cy="1628806"/>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Babel is a </a:t>
            </a:r>
            <a:r>
              <a:rPr lang="en-US" dirty="0" err="1" smtClean="0"/>
              <a:t>transpiler</a:t>
            </a:r>
            <a:r>
              <a:rPr lang="en-US" dirty="0" smtClean="0"/>
              <a:t> from ES7/ES6 -&gt; ES5</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promises.js #73, #95, #118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#30,</a:t>
            </a:r>
            <a:r>
              <a:rPr lang="en-US" baseline="0" dirty="0" smtClean="0"/>
              <a:t> #45, ( #80, #90 ) and #106</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install babel</a:t>
            </a:r>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framework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async.html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#30 and #54, #106</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4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p:cNvPicPr>
            <a:picLocks noGrp="1" noChangeAspect="1"/>
          </p:cNvPicPr>
          <p:nvPr>
            <p:ph idx="1"/>
          </p:nvPr>
        </p:nvPicPr>
        <p:blipFill>
          <a:blip r:embed="rId2"/>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a:t>
            </a:r>
            <a:r>
              <a:rPr lang="en-US" sz="1200" dirty="0">
                <a:solidFill>
                  <a:srgbClr val="CC7832"/>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a:solidFill>
                  <a:srgbClr val="CC7832"/>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a:solidFill>
                  <a:srgbClr val="A9B7C6"/>
                </a:solidFill>
                <a:latin typeface="Courier New" panose="02070309020205020404" pitchFamily="49" charset="0"/>
                <a:cs typeface="Courier New" panose="02070309020205020404" pitchFamily="49" charset="0"/>
              </a:rPr>
              <a:t>(error</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if </a:t>
            </a:r>
            <a:r>
              <a:rPr lang="en-US" sz="1200" dirty="0">
                <a:solidFill>
                  <a:srgbClr val="A9B7C6"/>
                </a:solidFill>
                <a:latin typeface="Courier New" panose="02070309020205020404" pitchFamily="49" charset="0"/>
                <a:cs typeface="Courier New" panose="02070309020205020404" pitchFamily="49" charset="0"/>
              </a:rPr>
              <a:t>( error )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(error)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else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err="1">
                <a:solidFill>
                  <a:srgbClr val="A9B7C6"/>
                </a:solidFill>
                <a:latin typeface="Courier New" panose="02070309020205020404" pitchFamily="49" charset="0"/>
                <a:cs typeface="Courier New" panose="02070309020205020404" pitchFamily="49" charset="0"/>
              </a:rPr>
              <a:t>cb</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null</a:t>
            </a: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result)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8796805" y="3028108"/>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68565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smtClean="0">
                <a:solidFill>
                  <a:srgbClr val="A9B7C6"/>
                </a:solidFill>
                <a:latin typeface="Courier New" panose="02070309020205020404" pitchFamily="49" charset="0"/>
                <a:cs typeface="Courier New" panose="02070309020205020404" pitchFamily="49" charset="0"/>
              </a:rPr>
              <a:t>(symbol)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return</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symbol))</a:t>
            </a: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CC7832"/>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Courier New" panose="02070309020205020404" pitchFamily="49" charset="0"/>
                <a:cs typeface="Courier New" panose="02070309020205020404" pitchFamily="49" charset="0"/>
              </a:rPr>
              <a:t>f</a:t>
            </a:r>
            <a:r>
              <a:rPr lang="en-US" sz="1200" b="1" dirty="0" smtClean="0">
                <a:solidFill>
                  <a:srgbClr val="CC7832"/>
                </a:solidFill>
                <a:latin typeface="Courier New" panose="02070309020205020404" pitchFamily="49" charset="0"/>
                <a:cs typeface="Courier New" panose="02070309020205020404" pitchFamily="49" charset="0"/>
              </a:rPr>
              <a:t>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code like synchronous code but be </a:t>
            </a:r>
            <a:r>
              <a:rPr lang="en-US" dirty="0" err="1" smtClean="0"/>
              <a:t>async</a:t>
            </a:r>
            <a:endParaRPr lang="en-US" dirty="0" smtClean="0"/>
          </a:p>
          <a:p>
            <a:endParaRPr lang="en-US" dirty="0"/>
          </a:p>
          <a:p>
            <a:r>
              <a:rPr lang="en-US" dirty="0" smtClean="0"/>
              <a:t>Use an hidden promises</a:t>
            </a:r>
            <a:br>
              <a:rPr lang="en-US" dirty="0" smtClean="0"/>
            </a:br>
            <a:r>
              <a:rPr lang="en-US" dirty="0" smtClean="0"/>
              <a:t>behind the scene</a:t>
            </a:r>
          </a:p>
          <a:p>
            <a:endParaRPr lang="en-US" dirty="0"/>
          </a:p>
          <a:p>
            <a:r>
              <a:rPr lang="en-US" dirty="0" smtClean="0"/>
              <a:t>babel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a:t>
            </a:r>
            <a:r>
              <a:rPr lang="en-US" sz="1200" dirty="0" smtClean="0">
                <a:solidFill>
                  <a:srgbClr val="A9B7C6"/>
                </a:solidFill>
                <a:latin typeface="Courier New" panose="02070309020205020404" pitchFamily="49" charset="0"/>
                <a:cs typeface="Courier New" panose="02070309020205020404" pitchFamily="49" charset="0"/>
              </a:rPr>
              <a:t>name) </a:t>
            </a: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getStockSymbol</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yield </a:t>
            </a:r>
            <a:r>
              <a:rPr lang="en-US" sz="1200" dirty="0" err="1" smtClean="0">
                <a:solidFill>
                  <a:srgbClr val="A9B7C6"/>
                </a:solidFill>
                <a:latin typeface="Courier New" panose="02070309020205020404" pitchFamily="49" charset="0"/>
                <a:cs typeface="Courier New" panose="02070309020205020404" pitchFamily="49" charset="0"/>
              </a:rPr>
              <a:t>getStockPrice</a:t>
            </a:r>
            <a:r>
              <a:rPr lang="en-US" sz="1200" dirty="0" smtClean="0">
                <a:solidFill>
                  <a:srgbClr val="A9B7C6"/>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spawn (</a:t>
            </a:r>
            <a:r>
              <a:rPr lang="en-US" sz="1200" dirty="0" err="1" smtClean="0">
                <a:solidFill>
                  <a:srgbClr val="FFC66D"/>
                </a:solidFill>
                <a:latin typeface="Courier New" panose="02070309020205020404" pitchFamily="49" charset="0"/>
                <a:cs typeface="Courier New" panose="02070309020205020404" pitchFamily="49" charset="0"/>
              </a:rPr>
              <a:t>getCompanyStockPrice</a:t>
            </a: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.then (function (data) {</a:t>
            </a:r>
          </a:p>
          <a:p>
            <a:pPr marL="0" indent="0">
              <a:buNone/>
            </a:pPr>
            <a:r>
              <a:rPr lang="en-US" sz="1200" dirty="0">
                <a:solidFill>
                  <a:srgbClr val="A9B7C6"/>
                </a:solidFill>
                <a:latin typeface="Courier New" panose="02070309020205020404" pitchFamily="49" charset="0"/>
                <a:cs typeface="Courier New" panose="02070309020205020404" pitchFamily="49" charset="0"/>
              </a:rPr>
              <a:t> </a:t>
            </a:r>
            <a:r>
              <a:rPr lang="en-US" sz="1200" dirty="0" smtClean="0">
                <a:solidFill>
                  <a:srgbClr val="A9B7C6"/>
                </a:solidFill>
                <a:latin typeface="Courier New" panose="02070309020205020404" pitchFamily="49" charset="0"/>
                <a:cs typeface="Courier New" panose="02070309020205020404" pitchFamily="49" charset="0"/>
              </a:rPr>
              <a:t>   })</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smtClean="0">
                <a:solidFill>
                  <a:srgbClr val="A9B7C6"/>
                </a:solidFill>
                <a:latin typeface="Courier New" panose="02070309020205020404" pitchFamily="49" charset="0"/>
                <a:cs typeface="Courier New" panose="02070309020205020404" pitchFamily="49" charset="0"/>
              </a:rPr>
              <a:t>async</a:t>
            </a:r>
            <a:r>
              <a:rPr lang="en-US" sz="1200" dirty="0" smtClean="0">
                <a:solidFill>
                  <a:srgbClr val="A9B7C6"/>
                </a:solidFill>
                <a:latin typeface="Courier New" panose="02070309020205020404" pitchFamily="49" charset="0"/>
                <a:cs typeface="Courier New" panose="02070309020205020404" pitchFamily="49" charset="0"/>
              </a:rPr>
              <a:t> </a:t>
            </a:r>
            <a:r>
              <a:rPr lang="en-US" sz="1200" b="1" dirty="0" smtClean="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smtClean="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smtClean="0">
                <a:solidFill>
                  <a:srgbClr val="A9B7C6"/>
                </a:solidFill>
                <a:latin typeface="Courier New" panose="02070309020205020404" pitchFamily="49" charset="0"/>
                <a:cs typeface="Courier New" panose="02070309020205020404" pitchFamily="49" charset="0"/>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a:t>
            </a:r>
            <a:r>
              <a:rPr lang="en-US" sz="1200" dirty="0" smtClean="0">
                <a:solidFill>
                  <a:srgbClr val="A9B7C6"/>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br>
              <a:rPr lang="en-US" sz="1200" dirty="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Courier New" panose="02070309020205020404" pitchFamily="49" charset="0"/>
                <a:cs typeface="Courier New" panose="02070309020205020404" pitchFamily="49" charset="0"/>
              </a:rPr>
              <a:t>async</a:t>
            </a: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function </a:t>
            </a:r>
            <a:r>
              <a:rPr lang="en-US" sz="1200" dirty="0" err="1">
                <a:solidFill>
                  <a:srgbClr val="FFC66D"/>
                </a:solidFill>
                <a:latin typeface="Courier New" panose="02070309020205020404" pitchFamily="49" charset="0"/>
                <a:cs typeface="Courier New" panose="02070309020205020404" pitchFamily="49" charset="0"/>
              </a:rPr>
              <a:t>getCompanyStockPrice</a:t>
            </a:r>
            <a:r>
              <a:rPr lang="en-US" sz="1200" dirty="0">
                <a:solidFill>
                  <a:srgbClr val="FFC66D"/>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(name)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symbol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getStockSymbol</a:t>
            </a:r>
            <a:r>
              <a:rPr lang="en-US" sz="1200" dirty="0">
                <a:solidFill>
                  <a:srgbClr val="A9B7C6"/>
                </a:solidFill>
                <a:latin typeface="Courier New" panose="02070309020205020404" pitchFamily="49" charset="0"/>
                <a:cs typeface="Courier New" panose="02070309020205020404" pitchFamily="49" charset="0"/>
              </a:rPr>
              <a:t> (name)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CC7832"/>
                </a:solidFill>
                <a:latin typeface="Courier New" panose="02070309020205020404" pitchFamily="49" charset="0"/>
                <a:cs typeface="Courier New" panose="02070309020205020404" pitchFamily="49" charset="0"/>
              </a:rPr>
              <a:t>    </a:t>
            </a:r>
            <a:r>
              <a:rPr lang="en-US" sz="1200" b="1" dirty="0" err="1">
                <a:solidFill>
                  <a:srgbClr val="CC7832"/>
                </a:solidFill>
                <a:latin typeface="Courier New" panose="02070309020205020404" pitchFamily="49" charset="0"/>
                <a:cs typeface="Courier New" panose="02070309020205020404" pitchFamily="49" charset="0"/>
              </a:rPr>
              <a:t>var</a:t>
            </a:r>
            <a:r>
              <a:rPr lang="en-US" sz="1200" b="1" dirty="0">
                <a:solidFill>
                  <a:srgbClr val="CC7832"/>
                </a:solidFill>
                <a:latin typeface="Courier New" panose="02070309020205020404" pitchFamily="49" charset="0"/>
                <a:cs typeface="Courier New" panose="02070309020205020404" pitchFamily="49" charset="0"/>
              </a:rPr>
              <a:t>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FFC66D"/>
                </a:solidFill>
                <a:latin typeface="Courier New" panose="02070309020205020404" pitchFamily="49" charset="0"/>
                <a:cs typeface="Courier New" panose="02070309020205020404" pitchFamily="49" charset="0"/>
              </a:rPr>
              <a:t>await </a:t>
            </a:r>
            <a:r>
              <a:rPr lang="en-US" sz="1200" dirty="0" err="1">
                <a:solidFill>
                  <a:srgbClr val="A9B7C6"/>
                </a:solidFill>
                <a:latin typeface="Courier New" panose="02070309020205020404" pitchFamily="49" charset="0"/>
                <a:cs typeface="Courier New" panose="02070309020205020404" pitchFamily="49" charset="0"/>
              </a:rPr>
              <a:t>getStockPrice</a:t>
            </a:r>
            <a:r>
              <a:rPr lang="en-US" sz="1200" dirty="0">
                <a:solidFill>
                  <a:srgbClr val="A9B7C6"/>
                </a:solidFill>
                <a:latin typeface="Courier New" panose="02070309020205020404" pitchFamily="49" charset="0"/>
                <a:cs typeface="Courier New" panose="02070309020205020404" pitchFamily="49" charset="0"/>
              </a:rPr>
              <a:t> (symbol) </a:t>
            </a:r>
            <a:r>
              <a:rPr lang="en-US" sz="1200" dirty="0">
                <a:solidFill>
                  <a:srgbClr val="CC7832"/>
                </a:solidFill>
                <a:latin typeface="Courier New" panose="02070309020205020404" pitchFamily="49" charset="0"/>
                <a:cs typeface="Courier New" panose="02070309020205020404" pitchFamily="49" charset="0"/>
              </a:rPr>
              <a:t>;</a:t>
            </a:r>
            <a:r>
              <a:rPr lang="en-US" sz="1200" dirty="0">
                <a:solidFill>
                  <a:srgbClr val="A9B7C6"/>
                </a:solidFill>
                <a:latin typeface="Courier New" panose="02070309020205020404" pitchFamily="49" charset="0"/>
                <a:cs typeface="Courier New" panose="02070309020205020404" pitchFamily="49" charset="0"/>
              </a:rPr>
              <a:t/>
            </a:r>
            <a:br>
              <a:rPr lang="en-US" sz="1200" dirty="0">
                <a:solidFill>
                  <a:srgbClr val="A9B7C6"/>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    </a:t>
            </a:r>
            <a:r>
              <a:rPr lang="en-US" sz="1200" b="1" dirty="0">
                <a:solidFill>
                  <a:srgbClr val="CC7832"/>
                </a:solidFill>
                <a:latin typeface="Courier New" panose="02070309020205020404" pitchFamily="49" charset="0"/>
                <a:cs typeface="Courier New" panose="02070309020205020404" pitchFamily="49" charset="0"/>
              </a:rPr>
              <a:t>return </a:t>
            </a:r>
            <a:r>
              <a:rPr lang="en-US" sz="1200" dirty="0">
                <a:solidFill>
                  <a:srgbClr val="A9B7C6"/>
                </a:solidFill>
                <a:latin typeface="Courier New" panose="02070309020205020404" pitchFamily="49" charset="0"/>
                <a:cs typeface="Courier New" panose="02070309020205020404" pitchFamily="49" charset="0"/>
              </a:rPr>
              <a:t>(price) </a:t>
            </a:r>
            <a:r>
              <a:rPr lang="en-US" sz="1200" dirty="0">
                <a:solidFill>
                  <a:srgbClr val="CC7832"/>
                </a:solidFill>
                <a:latin typeface="Courier New" panose="02070309020205020404" pitchFamily="49" charset="0"/>
                <a:cs typeface="Courier New" panose="02070309020205020404" pitchFamily="49" charset="0"/>
              </a:rPr>
              <a:t>;</a:t>
            </a:r>
            <a:br>
              <a:rPr lang="en-US" sz="1200" dirty="0">
                <a:solidFill>
                  <a:srgbClr val="CC7832"/>
                </a:solidFill>
                <a:latin typeface="Courier New" panose="02070309020205020404" pitchFamily="49" charset="0"/>
                <a:cs typeface="Courier New" panose="02070309020205020404" pitchFamily="49" charset="0"/>
              </a:rPr>
            </a:br>
            <a:r>
              <a:rPr lang="en-US" sz="1200" dirty="0">
                <a:solidFill>
                  <a:srgbClr val="A9B7C6"/>
                </a:solidFill>
                <a:latin typeface="Courier New" panose="02070309020205020404" pitchFamily="49" charset="0"/>
                <a:cs typeface="Courier New" panose="02070309020205020404" pitchFamily="49" charset="0"/>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632661" y="3542930"/>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3" name="Picture 2"/>
          <p:cNvPicPr>
            <a:picLocks noChangeAspect="1"/>
          </p:cNvPicPr>
          <p:nvPr/>
        </p:nvPicPr>
        <p:blipFill>
          <a:blip r:embed="rId3"/>
          <a:stretch>
            <a:fillRect/>
          </a:stretch>
        </p:blipFill>
        <p:spPr>
          <a:xfrm>
            <a:off x="2825602" y="1417638"/>
            <a:ext cx="6540795" cy="4679184"/>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4178</TotalTime>
  <Words>1803</Words>
  <Application>Microsoft Office PowerPoint</Application>
  <PresentationFormat>Widescreen</PresentationFormat>
  <Paragraphs>457</Paragraphs>
  <Slides>45</Slides>
  <Notes>30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45</vt:i4>
      </vt:variant>
    </vt:vector>
  </HeadingPairs>
  <TitlesOfParts>
    <vt:vector size="55" baseType="lpstr">
      <vt:lpstr>ＭＳ Ｐゴシック</vt:lpstr>
      <vt:lpstr>Arial</vt:lpstr>
      <vt:lpstr>Calibri</vt:lpstr>
      <vt:lpstr>Courier New</vt:lpstr>
      <vt:lpstr>Frutiger Next LT W1G</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95</cp:revision>
  <dcterms:created xsi:type="dcterms:W3CDTF">2015-06-15T06:49:57Z</dcterms:created>
  <dcterms:modified xsi:type="dcterms:W3CDTF">2015-07-20T20:54:16Z</dcterms:modified>
</cp:coreProperties>
</file>